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300" r:id="rId4"/>
    <p:sldId id="319" r:id="rId5"/>
    <p:sldId id="301" r:id="rId6"/>
    <p:sldId id="261" r:id="rId7"/>
    <p:sldId id="304" r:id="rId8"/>
    <p:sldId id="269" r:id="rId9"/>
    <p:sldId id="296" r:id="rId10"/>
    <p:sldId id="289" r:id="rId11"/>
    <p:sldId id="259" r:id="rId12"/>
    <p:sldId id="263" r:id="rId13"/>
    <p:sldId id="275" r:id="rId14"/>
    <p:sldId id="264" r:id="rId15"/>
    <p:sldId id="303" r:id="rId16"/>
    <p:sldId id="283" r:id="rId17"/>
    <p:sldId id="311" r:id="rId18"/>
    <p:sldId id="320" r:id="rId19"/>
    <p:sldId id="279" r:id="rId20"/>
    <p:sldId id="312" r:id="rId21"/>
    <p:sldId id="260" r:id="rId22"/>
    <p:sldId id="292" r:id="rId23"/>
    <p:sldId id="274" r:id="rId24"/>
    <p:sldId id="273" r:id="rId25"/>
    <p:sldId id="313" r:id="rId26"/>
    <p:sldId id="266" r:id="rId27"/>
    <p:sldId id="293" r:id="rId28"/>
    <p:sldId id="285" r:id="rId29"/>
    <p:sldId id="265" r:id="rId30"/>
    <p:sldId id="314" r:id="rId31"/>
    <p:sldId id="267" r:id="rId32"/>
    <p:sldId id="294" r:id="rId33"/>
    <p:sldId id="287" r:id="rId34"/>
    <p:sldId id="277" r:id="rId35"/>
    <p:sldId id="315" r:id="rId36"/>
    <p:sldId id="268" r:id="rId37"/>
    <p:sldId id="295" r:id="rId38"/>
    <p:sldId id="288" r:id="rId39"/>
    <p:sldId id="278" r:id="rId40"/>
    <p:sldId id="316" r:id="rId41"/>
    <p:sldId id="270" r:id="rId42"/>
    <p:sldId id="297" r:id="rId43"/>
    <p:sldId id="290" r:id="rId44"/>
    <p:sldId id="280" r:id="rId45"/>
    <p:sldId id="317" r:id="rId46"/>
    <p:sldId id="271" r:id="rId47"/>
    <p:sldId id="298" r:id="rId48"/>
    <p:sldId id="286" r:id="rId49"/>
    <p:sldId id="281" r:id="rId50"/>
    <p:sldId id="318" r:id="rId51"/>
    <p:sldId id="272" r:id="rId52"/>
    <p:sldId id="282" r:id="rId53"/>
    <p:sldId id="309" r:id="rId54"/>
    <p:sldId id="310" r:id="rId55"/>
    <p:sldId id="306" r:id="rId56"/>
    <p:sldId id="307" r:id="rId57"/>
    <p:sldId id="308" r:id="rId5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397"/>
    <p:restoredTop sz="94641"/>
  </p:normalViewPr>
  <p:slideViewPr>
    <p:cSldViewPr snapToGrid="0" snapToObjects="1">
      <p:cViewPr>
        <p:scale>
          <a:sx n="90" d="100"/>
          <a:sy n="90" d="100"/>
        </p:scale>
        <p:origin x="2152" y="13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1BBBE-C98A-5F4F-9552-E97D0C4B3D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22C9E4-DD32-B043-AFDB-8E42EBCEDF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5CED0B-BEB6-6541-B1C9-5EF6751E5C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AA188-F4C2-6444-A2C6-A8DF000D5553}" type="datetimeFigureOut">
              <a:rPr lang="en-US" smtClean="0"/>
              <a:t>2/24/21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FFA7D6-788B-F447-B1C6-12B112E37B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9D779B-4B88-5149-ABEA-B094D875C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82666-D8ED-E74E-ABBB-10B1947F52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8723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22941B-D556-3945-A50D-5F980C98DE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46AF89-0D48-264E-A52C-28C53E1132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FAE966-F220-AC4E-93CA-3E7C544044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AA188-F4C2-6444-A2C6-A8DF000D5553}" type="datetimeFigureOut">
              <a:rPr lang="en-US" smtClean="0"/>
              <a:t>2/24/21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F78847-E8E0-0141-9F4A-E9F9F8E419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5C3432-DCCE-C147-BF93-7779F780D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82666-D8ED-E74E-ABBB-10B1947F52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3353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7490974-D346-F94A-955E-5DABFC114B9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3A2685F-F860-A946-80E9-2206486975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1889DD-43A6-054C-8D05-09563B68BB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AA188-F4C2-6444-A2C6-A8DF000D5553}" type="datetimeFigureOut">
              <a:rPr lang="en-US" smtClean="0"/>
              <a:t>2/24/21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CA4F78-CAD7-B345-9AC6-A8A3EF1567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9CBC3A-C217-5046-9CC6-CAE46EBDE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82666-D8ED-E74E-ABBB-10B1947F52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5898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F3349A-E393-304A-BECE-B2613BDD5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B1B212-5085-2D46-88B4-A813382900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AB9686-0BFB-714C-9AF5-7FFD13EDFD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AA188-F4C2-6444-A2C6-A8DF000D5553}" type="datetimeFigureOut">
              <a:rPr lang="en-US" smtClean="0"/>
              <a:t>2/24/21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DBF5D3-332D-8E46-B257-A530E4AD17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E29D51-6EFF-EF43-A837-AB45D3EC2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82666-D8ED-E74E-ABBB-10B1947F52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2665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A86A9-AE47-7545-B56F-20226DA72B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28985D-37D3-4D43-BA6B-EBA65F5FAA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47A236-5E72-C446-91D9-2633E7C255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AA188-F4C2-6444-A2C6-A8DF000D5553}" type="datetimeFigureOut">
              <a:rPr lang="en-US" smtClean="0"/>
              <a:t>2/24/21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765D70-7872-364F-9208-6478566356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76CDD6-C9D0-D149-B2E0-CA21997D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82666-D8ED-E74E-ABBB-10B1947F52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9711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CB578-9372-9C43-93AC-425AEEB819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A29990-C8E3-0542-994D-E35E18CAF5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963FED-4621-0C4C-955B-FFF825C032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E5C02E-787F-7849-86B9-39DE4267FA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AA188-F4C2-6444-A2C6-A8DF000D5553}" type="datetimeFigureOut">
              <a:rPr lang="en-US" smtClean="0"/>
              <a:t>2/24/21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6536E5-320C-3344-ABA3-75E50401F6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CA4639-B4D5-354E-A471-7B252848F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82666-D8ED-E74E-ABBB-10B1947F52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4753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BD17E7-3DA0-2348-89E8-3773C088F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F9D2F5-73EC-C040-A815-D426D59A00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683AB6-6D13-EB4A-BED1-4F8E1DCD16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677823C-0961-7D46-85C1-DE556D9ED3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6328D05-2B71-4E44-B76F-81EF3FFFDA0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1E64AEC-2958-C743-90E0-7FCD54E88B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AA188-F4C2-6444-A2C6-A8DF000D5553}" type="datetimeFigureOut">
              <a:rPr lang="en-US" smtClean="0"/>
              <a:t>2/24/21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095D921-CD49-5041-A1A2-CD9BF5680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72EAD5C-C264-B649-8C2A-16B06F06F3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82666-D8ED-E74E-ABBB-10B1947F52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0769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F09110-F473-664C-B07A-A2D1FDC48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2388A35-FEE5-734B-B4A9-AB61FA73D2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AA188-F4C2-6444-A2C6-A8DF000D5553}" type="datetimeFigureOut">
              <a:rPr lang="en-US" smtClean="0"/>
              <a:t>2/24/21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1A4F19-F2BC-224C-AD62-6F69D53EAE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55BE72-2E70-F04E-B817-26BBFE4CF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82666-D8ED-E74E-ABBB-10B1947F52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9177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BCC7321-3A52-214C-926E-C1C6331A11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AA188-F4C2-6444-A2C6-A8DF000D5553}" type="datetimeFigureOut">
              <a:rPr lang="en-US" smtClean="0"/>
              <a:t>2/24/21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96D46A-BD6C-0441-91AA-0DC5F5F2A8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20D50F-1C47-B242-8D2C-FE5D1B6E3B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82666-D8ED-E74E-ABBB-10B1947F52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1888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D79298-A6F7-DD47-8780-5545E95EB5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C389DD-B120-DA47-A6BC-579F6764BD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2C4A35-5C26-F44D-A7DC-B44703E98D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1086F3-064A-4545-B3A0-A0F7BD0763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AA188-F4C2-6444-A2C6-A8DF000D5553}" type="datetimeFigureOut">
              <a:rPr lang="en-US" smtClean="0"/>
              <a:t>2/24/21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CAA34F-FB6D-2A48-BA6B-866668E8BE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30C079-6A21-7446-A293-FD2D86374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82666-D8ED-E74E-ABBB-10B1947F52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7790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5DE0A-E9F1-FC46-803A-9875F54920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7693A9-A59C-344A-B79B-BE4D459B150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AF9B01-DD60-5444-9D12-C1BDC5B9FE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A5AC1D-E9D0-8D4E-9069-AB860F4890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AA188-F4C2-6444-A2C6-A8DF000D5553}" type="datetimeFigureOut">
              <a:rPr lang="en-US" smtClean="0"/>
              <a:t>2/24/21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DDEFE8-F527-3041-AA7E-F92602ACB9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AD7DC0-B54E-AE4B-AFDD-0EE556EBF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82666-D8ED-E74E-ABBB-10B1947F52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4553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A2D970D-CE46-184F-B02F-88CAFF1F51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D095A6-2C09-8249-9604-3ADBD54F2B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935A8A-F106-B642-BC7F-A6FC8B1CEC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DAA188-F4C2-6444-A2C6-A8DF000D5553}" type="datetimeFigureOut">
              <a:rPr lang="en-US" smtClean="0"/>
              <a:t>2/24/21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639F58-2736-974D-8A58-1FA50BA07A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35CFF3-93D5-734F-9A2F-3CCE1B2B89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282666-D8ED-E74E-ABBB-10B1947F52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0920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7.png"/><Relationship Id="rId7" Type="http://schemas.openxmlformats.org/officeDocument/2006/relationships/image" Target="../media/image3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38.png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52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82.png"/><Relationship Id="rId7" Type="http://schemas.openxmlformats.org/officeDocument/2006/relationships/image" Target="../media/image86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7" Type="http://schemas.openxmlformats.org/officeDocument/2006/relationships/image" Target="../media/image93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95.png"/><Relationship Id="rId7" Type="http://schemas.openxmlformats.org/officeDocument/2006/relationships/image" Target="../media/image98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3" Type="http://schemas.openxmlformats.org/officeDocument/2006/relationships/image" Target="../media/image102.png"/><Relationship Id="rId7" Type="http://schemas.openxmlformats.org/officeDocument/2006/relationships/image" Target="../media/image106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3" Type="http://schemas.openxmlformats.org/officeDocument/2006/relationships/image" Target="../media/image114.png"/><Relationship Id="rId7" Type="http://schemas.openxmlformats.org/officeDocument/2006/relationships/image" Target="../media/image27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png"/><Relationship Id="rId3" Type="http://schemas.openxmlformats.org/officeDocument/2006/relationships/image" Target="../media/image121.png"/><Relationship Id="rId7" Type="http://schemas.openxmlformats.org/officeDocument/2006/relationships/image" Target="../media/image125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4.png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3" Type="http://schemas.openxmlformats.org/officeDocument/2006/relationships/image" Target="../media/image132.png"/><Relationship Id="rId7" Type="http://schemas.openxmlformats.org/officeDocument/2006/relationships/image" Target="../media/image135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4.png"/><Relationship Id="rId5" Type="http://schemas.openxmlformats.org/officeDocument/2006/relationships/image" Target="../media/image133.png"/><Relationship Id="rId4" Type="http://schemas.openxmlformats.org/officeDocument/2006/relationships/image" Target="../media/image28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3" Type="http://schemas.openxmlformats.org/officeDocument/2006/relationships/image" Target="../media/image139.png"/><Relationship Id="rId7" Type="http://schemas.openxmlformats.org/officeDocument/2006/relationships/image" Target="../media/image143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2.png"/><Relationship Id="rId5" Type="http://schemas.openxmlformats.org/officeDocument/2006/relationships/image" Target="../media/image141.png"/><Relationship Id="rId4" Type="http://schemas.openxmlformats.org/officeDocument/2006/relationships/image" Target="../media/image140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7" Type="http://schemas.openxmlformats.org/officeDocument/2006/relationships/image" Target="../media/image149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8.png"/><Relationship Id="rId5" Type="http://schemas.openxmlformats.org/officeDocument/2006/relationships/image" Target="../media/image147.png"/><Relationship Id="rId4" Type="http://schemas.openxmlformats.org/officeDocument/2006/relationships/image" Target="../media/image29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png"/><Relationship Id="rId3" Type="http://schemas.openxmlformats.org/officeDocument/2006/relationships/image" Target="../media/image151.png"/><Relationship Id="rId7" Type="http://schemas.openxmlformats.org/officeDocument/2006/relationships/image" Target="../media/image155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4.png"/><Relationship Id="rId5" Type="http://schemas.openxmlformats.org/officeDocument/2006/relationships/image" Target="../media/image153.png"/><Relationship Id="rId4" Type="http://schemas.openxmlformats.org/officeDocument/2006/relationships/image" Target="../media/image152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4.png"/><Relationship Id="rId3" Type="http://schemas.openxmlformats.org/officeDocument/2006/relationships/image" Target="../media/image159.png"/><Relationship Id="rId7" Type="http://schemas.openxmlformats.org/officeDocument/2006/relationships/image" Target="../media/image163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2.png"/><Relationship Id="rId5" Type="http://schemas.openxmlformats.org/officeDocument/2006/relationships/image" Target="../media/image161.png"/><Relationship Id="rId4" Type="http://schemas.openxmlformats.org/officeDocument/2006/relationships/image" Target="../media/image16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AF10CA29-A660-D44A-8E87-3A3BCF031F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195"/>
          <a:stretch/>
        </p:blipFill>
        <p:spPr>
          <a:xfrm>
            <a:off x="8164539" y="1332624"/>
            <a:ext cx="3884586" cy="392517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1476034-A1AF-F941-9084-F32BB0D03C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242860" y="1122363"/>
            <a:ext cx="9144000" cy="2387600"/>
          </a:xfrm>
        </p:spPr>
        <p:txBody>
          <a:bodyPr/>
          <a:lstStyle/>
          <a:p>
            <a:r>
              <a:rPr lang="en-US" dirty="0"/>
              <a:t>NLP on </a:t>
            </a:r>
            <a:br>
              <a:rPr lang="en-US" dirty="0"/>
            </a:br>
            <a:r>
              <a:rPr lang="en-US" dirty="0"/>
              <a:t>“The </a:t>
            </a:r>
            <a:r>
              <a:rPr lang="en-US" dirty="0" err="1"/>
              <a:t>Stormlight</a:t>
            </a:r>
            <a:r>
              <a:rPr lang="en-US" dirty="0"/>
              <a:t> Archive”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1958DB-D859-B342-845E-911D2E055A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242860" y="3602038"/>
            <a:ext cx="9144000" cy="1655762"/>
          </a:xfrm>
        </p:spPr>
        <p:txBody>
          <a:bodyPr/>
          <a:lstStyle/>
          <a:p>
            <a:r>
              <a:rPr lang="en-US" dirty="0"/>
              <a:t>Nick Kinnaird</a:t>
            </a:r>
          </a:p>
          <a:p>
            <a:r>
              <a:rPr lang="en-US" dirty="0"/>
              <a:t>2/26/21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5238B47-FF0D-7F45-A8C8-9FFCCF1981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25" y="6049979"/>
            <a:ext cx="1648095" cy="81031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D385A39-4AC8-3843-83E4-801F1B3A686F}"/>
              </a:ext>
            </a:extLst>
          </p:cNvPr>
          <p:cNvSpPr txBox="1"/>
          <p:nvPr/>
        </p:nvSpPr>
        <p:spPr>
          <a:xfrm>
            <a:off x="1842607" y="6270469"/>
            <a:ext cx="2052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Winter 2021 Cohort</a:t>
            </a:r>
          </a:p>
        </p:txBody>
      </p:sp>
    </p:spTree>
    <p:extLst>
      <p:ext uri="{BB962C8B-B14F-4D97-AF65-F5344CB8AC3E}">
        <p14:creationId xmlns:p14="http://schemas.microsoft.com/office/powerpoint/2010/main" val="16323661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5280439-6BB5-844F-9AC5-DE959B3624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642" y="770258"/>
            <a:ext cx="10853481" cy="564161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9E51262-21B6-C24C-A2E6-C6826BDB3D80}"/>
              </a:ext>
            </a:extLst>
          </p:cNvPr>
          <p:cNvSpPr txBox="1"/>
          <p:nvPr/>
        </p:nvSpPr>
        <p:spPr>
          <a:xfrm>
            <a:off x="457133" y="247038"/>
            <a:ext cx="52784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Shallan’s</a:t>
            </a:r>
            <a:r>
              <a:rPr lang="en-US" sz="2800" dirty="0"/>
              <a:t> journey via her subtopics: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F7FADB-CE72-4D42-836F-DEEB08C9314C}"/>
              </a:ext>
            </a:extLst>
          </p:cNvPr>
          <p:cNvSpPr txBox="1"/>
          <p:nvPr/>
        </p:nvSpPr>
        <p:spPr>
          <a:xfrm>
            <a:off x="9154325" y="2457450"/>
            <a:ext cx="2351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(top word of sub-topic)</a:t>
            </a:r>
          </a:p>
        </p:txBody>
      </p:sp>
    </p:spTree>
    <p:extLst>
      <p:ext uri="{BB962C8B-B14F-4D97-AF65-F5344CB8AC3E}">
        <p14:creationId xmlns:p14="http://schemas.microsoft.com/office/powerpoint/2010/main" val="11346903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809366-A3FB-DA49-97F0-D1FEF9A7B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FCF2BC-709D-3449-BB5B-A8C6B3F410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My topic modeling ultimately converged on mostly “physical” or “plot” things rather than concepts like morals, loss, honor, faith, etc. which the books go into a lot</a:t>
            </a:r>
          </a:p>
          <a:p>
            <a:r>
              <a:rPr lang="en-US" dirty="0"/>
              <a:t>Pare down the text to paragraph-level or smaller documents to get at more interesting topics</a:t>
            </a:r>
          </a:p>
          <a:p>
            <a:pPr lvl="1"/>
            <a:r>
              <a:rPr lang="en-US" dirty="0"/>
              <a:t>Did sentiment analysis which didn’t work very well, so that might help with that as well</a:t>
            </a:r>
          </a:p>
          <a:p>
            <a:r>
              <a:rPr lang="en-US" dirty="0"/>
              <a:t>Focus more specifically on one character to really dive deep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00054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E7C01-A507-3744-9292-E1CCE9C953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7F3244-DFA0-F44A-961A-88EB12EAE9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4857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F8E04A66-BCBC-DB43-AC10-33504B0E66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06296" y="1012469"/>
            <a:ext cx="5120640" cy="384048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3FCC7C0-EB23-F246-A958-3AB19F783E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2886" y="1012469"/>
            <a:ext cx="5120640" cy="384048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7C70B65-535B-3B4B-8941-192971F8CC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2068" y="1012469"/>
            <a:ext cx="5120640" cy="384048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3FD0BE1-79E4-804D-BE8E-95F1FEACBF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606296" y="3820459"/>
            <a:ext cx="5120640" cy="384048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E4DE9F3-8031-C646-9FAD-17E2AA6317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82886" y="3820459"/>
            <a:ext cx="5120640" cy="384048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020B978-AD42-0740-8A6D-FD36CC4AB8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90795" y="3820459"/>
            <a:ext cx="5120640" cy="38404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DA326F8-72B1-0345-A9EC-FE3E7A64EA12}"/>
              </a:ext>
            </a:extLst>
          </p:cNvPr>
          <p:cNvSpPr txBox="1"/>
          <p:nvPr/>
        </p:nvSpPr>
        <p:spPr>
          <a:xfrm>
            <a:off x="1400812" y="1174678"/>
            <a:ext cx="12602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/>
              <a:t>Adolin</a:t>
            </a:r>
            <a:endParaRPr lang="en-US" sz="3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7B60ED-5D48-4C41-AFFC-CC82991B5816}"/>
              </a:ext>
            </a:extLst>
          </p:cNvPr>
          <p:cNvSpPr txBox="1"/>
          <p:nvPr/>
        </p:nvSpPr>
        <p:spPr>
          <a:xfrm>
            <a:off x="5471480" y="1162664"/>
            <a:ext cx="13805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/>
              <a:t>Dalinar</a:t>
            </a:r>
            <a:endParaRPr lang="en-US" sz="3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7233201-C716-9341-ABD4-7691F2868E8E}"/>
              </a:ext>
            </a:extLst>
          </p:cNvPr>
          <p:cNvSpPr txBox="1"/>
          <p:nvPr/>
        </p:nvSpPr>
        <p:spPr>
          <a:xfrm>
            <a:off x="9452040" y="1174678"/>
            <a:ext cx="14073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/>
              <a:t>Kaladin</a:t>
            </a:r>
            <a:endParaRPr lang="en-US" sz="3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FA50C95-894D-734C-804E-ADBF6B09FD03}"/>
              </a:ext>
            </a:extLst>
          </p:cNvPr>
          <p:cNvSpPr txBox="1"/>
          <p:nvPr/>
        </p:nvSpPr>
        <p:spPr>
          <a:xfrm>
            <a:off x="1397215" y="4020164"/>
            <a:ext cx="13276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/>
              <a:t>Navani</a:t>
            </a:r>
            <a:endParaRPr lang="en-US" sz="3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688390B-4151-FC49-BCD0-72AA423328F1}"/>
              </a:ext>
            </a:extLst>
          </p:cNvPr>
          <p:cNvSpPr txBox="1"/>
          <p:nvPr/>
        </p:nvSpPr>
        <p:spPr>
          <a:xfrm>
            <a:off x="5552752" y="4008150"/>
            <a:ext cx="10895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/>
              <a:t>Sezth</a:t>
            </a:r>
            <a:endParaRPr lang="en-US" sz="32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03BF100-6778-094F-A7E0-21D90767E028}"/>
              </a:ext>
            </a:extLst>
          </p:cNvPr>
          <p:cNvSpPr txBox="1"/>
          <p:nvPr/>
        </p:nvSpPr>
        <p:spPr>
          <a:xfrm>
            <a:off x="9564057" y="4020164"/>
            <a:ext cx="10057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/>
              <a:t>Venli</a:t>
            </a:r>
            <a:endParaRPr lang="en-US" sz="32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FD50182-9FE3-2E46-9D67-471BB63BC871}"/>
              </a:ext>
            </a:extLst>
          </p:cNvPr>
          <p:cNvSpPr txBox="1"/>
          <p:nvPr/>
        </p:nvSpPr>
        <p:spPr>
          <a:xfrm>
            <a:off x="187289" y="308744"/>
            <a:ext cx="73847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 few other word clouds for the other characters:</a:t>
            </a:r>
          </a:p>
        </p:txBody>
      </p:sp>
    </p:spTree>
    <p:extLst>
      <p:ext uri="{BB962C8B-B14F-4D97-AF65-F5344CB8AC3E}">
        <p14:creationId xmlns:p14="http://schemas.microsoft.com/office/powerpoint/2010/main" val="2871236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21063C2-6AE7-B54F-BD11-3D9FF29D0C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1900"/>
            <a:ext cx="5867400" cy="49657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7BB5C07-92E4-B743-9954-EF18D4B563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1900" y="1231900"/>
            <a:ext cx="5880100" cy="49657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B5456B9-6740-6D43-B19A-31C269A99484}"/>
              </a:ext>
            </a:extLst>
          </p:cNvPr>
          <p:cNvSpPr txBox="1"/>
          <p:nvPr/>
        </p:nvSpPr>
        <p:spPr>
          <a:xfrm>
            <a:off x="442913" y="457201"/>
            <a:ext cx="65934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Dimensionality reduction plots with </a:t>
            </a:r>
            <a:r>
              <a:rPr lang="en-US" sz="2400" dirty="0" err="1"/>
              <a:t>kMeans</a:t>
            </a:r>
            <a:r>
              <a:rPr lang="en-US" sz="2400" dirty="0"/>
              <a:t> results</a:t>
            </a:r>
          </a:p>
        </p:txBody>
      </p:sp>
    </p:spTree>
    <p:extLst>
      <p:ext uri="{BB962C8B-B14F-4D97-AF65-F5344CB8AC3E}">
        <p14:creationId xmlns:p14="http://schemas.microsoft.com/office/powerpoint/2010/main" val="3652985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E8C5234-0F47-D642-B81A-AB9ABA42F6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5041" y="626188"/>
            <a:ext cx="7394734" cy="5546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8208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8CCAF66-8765-A94F-B991-3B0C0C750A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5064" y="283853"/>
            <a:ext cx="4439750" cy="33298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C3954D0-ADAE-9C47-83DC-35E01B64C0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7300" y="369332"/>
            <a:ext cx="4439750" cy="332981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B1D55A3-73CA-7646-8E7B-E09FEFF6D6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5064" y="3528185"/>
            <a:ext cx="4439750" cy="332981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72FDDC4-44CA-C741-9E4C-5C7A7786AC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7300" y="3528184"/>
            <a:ext cx="4439750" cy="332981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C052BE3-179B-9D42-9518-216451576E3D}"/>
              </a:ext>
            </a:extLst>
          </p:cNvPr>
          <p:cNvSpPr txBox="1"/>
          <p:nvPr/>
        </p:nvSpPr>
        <p:spPr>
          <a:xfrm>
            <a:off x="0" y="107722"/>
            <a:ext cx="25867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Topics for pages </a:t>
            </a:r>
          </a:p>
        </p:txBody>
      </p:sp>
    </p:spTree>
    <p:extLst>
      <p:ext uri="{BB962C8B-B14F-4D97-AF65-F5344CB8AC3E}">
        <p14:creationId xmlns:p14="http://schemas.microsoft.com/office/powerpoint/2010/main" val="5566247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01892-8A61-1A4E-B50C-AB970FFAC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Shallan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98FC00-7C70-1147-814F-78935BA0D1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9828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864BDDE-D59F-114B-A873-3884D8DB83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18055" y="3923917"/>
            <a:ext cx="5120640" cy="38404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12F1ADF-B4C5-2642-8161-E6414743F2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7462" y="-453447"/>
            <a:ext cx="5120640" cy="38404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ED8263A-C9CE-1041-809C-1769FDA7D9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8717" y="1764923"/>
            <a:ext cx="5120640" cy="38404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8063367-E380-BE42-88A5-7CC61F0C7F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90108" y="3914714"/>
            <a:ext cx="5120640" cy="38404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30E8F64-7EFC-A940-B314-C8A32A83A1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98270" y="3896485"/>
            <a:ext cx="5120640" cy="384048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1B703A7-F9BE-9543-AD6F-9ABF1FD255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78717" y="-435218"/>
            <a:ext cx="5120640" cy="384048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E3DC6EE-6985-6843-AA07-6DA6E6279AE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17462" y="1764923"/>
            <a:ext cx="5120640" cy="384048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2D8E57C-79B3-054B-849F-0E95030403EB}"/>
              </a:ext>
            </a:extLst>
          </p:cNvPr>
          <p:cNvSpPr txBox="1"/>
          <p:nvPr/>
        </p:nvSpPr>
        <p:spPr>
          <a:xfrm>
            <a:off x="185738" y="744657"/>
            <a:ext cx="20002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Page</a:t>
            </a:r>
          </a:p>
          <a:p>
            <a:r>
              <a:rPr lang="en-US" sz="3200" dirty="0"/>
              <a:t>Word Clouds</a:t>
            </a:r>
          </a:p>
        </p:txBody>
      </p:sp>
    </p:spTree>
    <p:extLst>
      <p:ext uri="{BB962C8B-B14F-4D97-AF65-F5344CB8AC3E}">
        <p14:creationId xmlns:p14="http://schemas.microsoft.com/office/powerpoint/2010/main" val="36015547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416AA96-3F55-6A4B-9A8D-16A4BD993E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2131" y="1803363"/>
            <a:ext cx="2880360" cy="2286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BE33AD9-788E-314A-81F4-A2A8F6541B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2491" y="1803363"/>
            <a:ext cx="2880360" cy="2286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445C535-C49F-824C-9736-4642942874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2851" y="1803363"/>
            <a:ext cx="2828925" cy="2286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737B2A6-07E9-854E-A363-24039289C5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0899" y="4289312"/>
            <a:ext cx="2954655" cy="2286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746A00B-70E8-3B49-8BA8-40D3E8BAFC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47035" y="4289312"/>
            <a:ext cx="2828925" cy="2286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6C5B9C9-8145-EA45-B481-38E3A64C17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02518" y="4289312"/>
            <a:ext cx="2954655" cy="2286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05D033A-0F3C-9944-BD26-C9D0D12A307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53363" y="4289312"/>
            <a:ext cx="2828925" cy="2286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E565E03-44E6-DA4A-8252-B16BD022B9F3}"/>
              </a:ext>
            </a:extLst>
          </p:cNvPr>
          <p:cNvSpPr txBox="1"/>
          <p:nvPr/>
        </p:nvSpPr>
        <p:spPr>
          <a:xfrm>
            <a:off x="542925" y="826226"/>
            <a:ext cx="28039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Subtopic trends</a:t>
            </a:r>
          </a:p>
        </p:txBody>
      </p:sp>
    </p:spTree>
    <p:extLst>
      <p:ext uri="{BB962C8B-B14F-4D97-AF65-F5344CB8AC3E}">
        <p14:creationId xmlns:p14="http://schemas.microsoft.com/office/powerpoint/2010/main" val="38660438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4768AD4-EB47-764C-AF27-3678D36C1A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" y="1565910"/>
            <a:ext cx="2969769" cy="38520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BE48195-16AE-A846-AF3B-2D3902A510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4280" y="1565910"/>
            <a:ext cx="2979996" cy="38520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5F2907F-F9D0-C142-A265-0128E2EC95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4276" y="1565910"/>
            <a:ext cx="2975535" cy="38520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0E17438-B472-DB44-A316-C26446FC0E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9811" y="1565910"/>
            <a:ext cx="2975535" cy="38520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92A1A2A-0D79-E042-AF77-25099BE890CB}"/>
              </a:ext>
            </a:extLst>
          </p:cNvPr>
          <p:cNvSpPr txBox="1"/>
          <p:nvPr/>
        </p:nvSpPr>
        <p:spPr>
          <a:xfrm>
            <a:off x="442913" y="0"/>
            <a:ext cx="819692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On-going fantasy series by Brandon Sanderson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4 books out so far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400+ chapters, 5000+ pages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0C374FF-A942-D24F-BA55-278B390D59BE}"/>
              </a:ext>
            </a:extLst>
          </p:cNvPr>
          <p:cNvSpPr txBox="1"/>
          <p:nvPr/>
        </p:nvSpPr>
        <p:spPr>
          <a:xfrm>
            <a:off x="442913" y="5724525"/>
            <a:ext cx="110013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Nothing I show will be a major spoiler, but in case your interested in reading these books, you might want to avoid paying too close attention</a:t>
            </a:r>
          </a:p>
        </p:txBody>
      </p:sp>
    </p:spTree>
    <p:extLst>
      <p:ext uri="{BB962C8B-B14F-4D97-AF65-F5344CB8AC3E}">
        <p14:creationId xmlns:p14="http://schemas.microsoft.com/office/powerpoint/2010/main" val="18617414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0BC78-DFB2-E448-8245-85749D406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Adolin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AB561B-303C-B544-8E14-1173EB7F91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4173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Picture 114">
            <a:extLst>
              <a:ext uri="{FF2B5EF4-FFF2-40B4-BE49-F238E27FC236}">
                <a16:creationId xmlns:a16="http://schemas.microsoft.com/office/drawing/2014/main" id="{2ABC89AD-6DF4-F841-A0AA-F06E4BEF60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1322" y="1440310"/>
            <a:ext cx="5120640" cy="3840480"/>
          </a:xfrm>
          <a:prstGeom prst="rect">
            <a:avLst/>
          </a:prstGeom>
        </p:spPr>
      </p:pic>
      <p:pic>
        <p:nvPicPr>
          <p:cNvPr id="117" name="Picture 116">
            <a:extLst>
              <a:ext uri="{FF2B5EF4-FFF2-40B4-BE49-F238E27FC236}">
                <a16:creationId xmlns:a16="http://schemas.microsoft.com/office/drawing/2014/main" id="{154C5554-59A0-CC4A-BCAB-45E0F13126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1322" y="-771195"/>
            <a:ext cx="5120640" cy="3840480"/>
          </a:xfrm>
          <a:prstGeom prst="rect">
            <a:avLst/>
          </a:prstGeom>
        </p:spPr>
      </p:pic>
      <p:pic>
        <p:nvPicPr>
          <p:cNvPr id="119" name="Picture 118">
            <a:extLst>
              <a:ext uri="{FF2B5EF4-FFF2-40B4-BE49-F238E27FC236}">
                <a16:creationId xmlns:a16="http://schemas.microsoft.com/office/drawing/2014/main" id="{98CD45E7-3B6F-E94B-8040-836A899DE4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5610" y="-771195"/>
            <a:ext cx="5120640" cy="3840480"/>
          </a:xfrm>
          <a:prstGeom prst="rect">
            <a:avLst/>
          </a:prstGeom>
        </p:spPr>
      </p:pic>
      <p:pic>
        <p:nvPicPr>
          <p:cNvPr id="121" name="Picture 120">
            <a:extLst>
              <a:ext uri="{FF2B5EF4-FFF2-40B4-BE49-F238E27FC236}">
                <a16:creationId xmlns:a16="http://schemas.microsoft.com/office/drawing/2014/main" id="{1A9C2947-8FD5-B149-93C3-2451B73245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5610" y="3651815"/>
            <a:ext cx="5120640" cy="3840480"/>
          </a:xfrm>
          <a:prstGeom prst="rect">
            <a:avLst/>
          </a:prstGeom>
        </p:spPr>
      </p:pic>
      <p:pic>
        <p:nvPicPr>
          <p:cNvPr id="123" name="Picture 122">
            <a:extLst>
              <a:ext uri="{FF2B5EF4-FFF2-40B4-BE49-F238E27FC236}">
                <a16:creationId xmlns:a16="http://schemas.microsoft.com/office/drawing/2014/main" id="{78F00770-FCEA-0342-AD68-3CDE2796BB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1322" y="3651815"/>
            <a:ext cx="5120640" cy="3840480"/>
          </a:xfrm>
          <a:prstGeom prst="rect">
            <a:avLst/>
          </a:prstGeom>
        </p:spPr>
      </p:pic>
      <p:pic>
        <p:nvPicPr>
          <p:cNvPr id="125" name="Picture 124">
            <a:extLst>
              <a:ext uri="{FF2B5EF4-FFF2-40B4-BE49-F238E27FC236}">
                <a16:creationId xmlns:a16="http://schemas.microsoft.com/office/drawing/2014/main" id="{B766238A-881E-4A49-9744-7234B330DB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75610" y="1440310"/>
            <a:ext cx="5120640" cy="3840480"/>
          </a:xfrm>
          <a:prstGeom prst="rect">
            <a:avLst/>
          </a:prstGeom>
        </p:spPr>
      </p:pic>
      <p:sp>
        <p:nvSpPr>
          <p:cNvPr id="126" name="TextBox 125">
            <a:extLst>
              <a:ext uri="{FF2B5EF4-FFF2-40B4-BE49-F238E27FC236}">
                <a16:creationId xmlns:a16="http://schemas.microsoft.com/office/drawing/2014/main" id="{9A155D01-7C0B-FA40-8960-857020869A04}"/>
              </a:ext>
            </a:extLst>
          </p:cNvPr>
          <p:cNvSpPr txBox="1"/>
          <p:nvPr/>
        </p:nvSpPr>
        <p:spPr>
          <a:xfrm>
            <a:off x="300038" y="595047"/>
            <a:ext cx="20002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Chapter Word Clouds</a:t>
            </a:r>
          </a:p>
        </p:txBody>
      </p:sp>
    </p:spTree>
    <p:extLst>
      <p:ext uri="{BB962C8B-B14F-4D97-AF65-F5344CB8AC3E}">
        <p14:creationId xmlns:p14="http://schemas.microsoft.com/office/powerpoint/2010/main" val="35018290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D74E010-52BB-F245-AE63-01FEC821A5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765" y="-390753"/>
            <a:ext cx="5120640" cy="38404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8E8790B-2E7C-ED43-B35D-5589FD370F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445" y="1885875"/>
            <a:ext cx="5120640" cy="38404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F08A0DE-9D19-BD45-A093-001B511810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20190" y="3954743"/>
            <a:ext cx="5120640" cy="38404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7AD089A-7503-FA4A-9817-2161ABD224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1630" y="-390753"/>
            <a:ext cx="5120640" cy="384048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A7E54A6-15D8-5F43-A24F-319C5F4C56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38615" y="3954743"/>
            <a:ext cx="5120640" cy="384048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92DD1D0-FC3D-754C-958C-09736AF5B61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86359" y="3954743"/>
            <a:ext cx="5120640" cy="384048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564BAD8-B6F5-4F4B-B594-568930FF72D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74310" y="1885875"/>
            <a:ext cx="5120640" cy="384048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4115456-9A22-BE48-9DF0-E114927CF587}"/>
              </a:ext>
            </a:extLst>
          </p:cNvPr>
          <p:cNvSpPr txBox="1"/>
          <p:nvPr/>
        </p:nvSpPr>
        <p:spPr>
          <a:xfrm>
            <a:off x="185738" y="744657"/>
            <a:ext cx="20002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Page</a:t>
            </a:r>
          </a:p>
          <a:p>
            <a:r>
              <a:rPr lang="en-US" sz="3200" dirty="0"/>
              <a:t>Word Clouds</a:t>
            </a:r>
          </a:p>
        </p:txBody>
      </p:sp>
    </p:spTree>
    <p:extLst>
      <p:ext uri="{BB962C8B-B14F-4D97-AF65-F5344CB8AC3E}">
        <p14:creationId xmlns:p14="http://schemas.microsoft.com/office/powerpoint/2010/main" val="20175243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741A8D-8076-E14B-9B2F-36AD53A655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692" y="685800"/>
            <a:ext cx="10853482" cy="5704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7865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943F102-8866-484A-88C0-A2B2BFB301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8517" y="1117600"/>
            <a:ext cx="2880360" cy="2286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4E3E3D9-8715-9041-9C56-A7AEB3B592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8877" y="3874975"/>
            <a:ext cx="2880360" cy="2286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234F38E-D18E-5940-BFD9-DE0BD7AF65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3875" y="1117600"/>
            <a:ext cx="2828925" cy="2286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14C7895-B440-134E-ABB6-7AA8AC159A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667" y="3874975"/>
            <a:ext cx="2828925" cy="2286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A124163-F9B5-EC49-94F9-32EE393A5E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09592" y="3874975"/>
            <a:ext cx="2828925" cy="2286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8885497-AD21-804E-98A1-599B1F35B1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44594" y="1117600"/>
            <a:ext cx="2828925" cy="2286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3895447-0DF8-D948-8436-C35BE68A277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38517" y="3874975"/>
            <a:ext cx="2880360" cy="2286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5652BFB-2DBC-C741-908E-CEB326F1443F}"/>
              </a:ext>
            </a:extLst>
          </p:cNvPr>
          <p:cNvSpPr txBox="1"/>
          <p:nvPr/>
        </p:nvSpPr>
        <p:spPr>
          <a:xfrm>
            <a:off x="371475" y="532825"/>
            <a:ext cx="28039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Subtopic trends</a:t>
            </a:r>
          </a:p>
        </p:txBody>
      </p:sp>
    </p:spTree>
    <p:extLst>
      <p:ext uri="{BB962C8B-B14F-4D97-AF65-F5344CB8AC3E}">
        <p14:creationId xmlns:p14="http://schemas.microsoft.com/office/powerpoint/2010/main" val="18533087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5F212-71DD-8A40-9061-500A41EB07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Dalinar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5E9C3A-7A92-2C4F-83CE-36AE013D2B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4600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CD17A1A-8157-764F-9755-64EEBD911E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5297" y="1530098"/>
            <a:ext cx="5120640" cy="38404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8A72CDF-727B-E84F-8C46-CDB3302BAB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7375" y="-697137"/>
            <a:ext cx="5120640" cy="38404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9EC7472-826B-0C46-840D-6218E2810E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7375" y="1469469"/>
            <a:ext cx="5120640" cy="38404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042C5B6-15FF-A847-B757-01B95D0F8E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65297" y="-643869"/>
            <a:ext cx="5120640" cy="38404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3A4F0B6-E9FB-9C46-B6E4-0B7DA11071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65297" y="3689343"/>
            <a:ext cx="5120640" cy="384048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7735920-D156-A448-B254-EC277247F8C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17375" y="3636075"/>
            <a:ext cx="5120640" cy="384048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9532B15-50D4-974F-A28E-A3FC62C495DA}"/>
              </a:ext>
            </a:extLst>
          </p:cNvPr>
          <p:cNvSpPr txBox="1"/>
          <p:nvPr/>
        </p:nvSpPr>
        <p:spPr>
          <a:xfrm>
            <a:off x="300038" y="595047"/>
            <a:ext cx="20002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Chapter Word Clouds</a:t>
            </a:r>
          </a:p>
        </p:txBody>
      </p:sp>
    </p:spTree>
    <p:extLst>
      <p:ext uri="{BB962C8B-B14F-4D97-AF65-F5344CB8AC3E}">
        <p14:creationId xmlns:p14="http://schemas.microsoft.com/office/powerpoint/2010/main" val="22046125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2709067-8DC8-1F4F-BB7E-AF786535B5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798" y="-412223"/>
            <a:ext cx="5120640" cy="38404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93D5198-3CF0-7043-8C32-500103CE8F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98" y="1737914"/>
            <a:ext cx="5120640" cy="38404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8648D18-466B-C34E-9B49-77E6334BD9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3162" y="-412223"/>
            <a:ext cx="5120640" cy="38404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241A1D6-904E-A04F-AEC2-2A364BD635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8720" y="1764450"/>
            <a:ext cx="5120640" cy="38404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391C173-DA79-314C-8DA2-A67211C7DA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66339" y="3928950"/>
            <a:ext cx="5120640" cy="384048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D35AB44-86F0-E14C-A45D-87D3F9F6617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626362" y="3928950"/>
            <a:ext cx="5120640" cy="384048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C4BD485-D10D-DE42-BE73-0CBABE0FB99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59040" y="3928950"/>
            <a:ext cx="5120640" cy="384048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1E31A24-C1DE-104B-B9F8-2971F3EA9D13}"/>
              </a:ext>
            </a:extLst>
          </p:cNvPr>
          <p:cNvSpPr txBox="1"/>
          <p:nvPr/>
        </p:nvSpPr>
        <p:spPr>
          <a:xfrm>
            <a:off x="185738" y="744657"/>
            <a:ext cx="20002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Page</a:t>
            </a:r>
          </a:p>
          <a:p>
            <a:r>
              <a:rPr lang="en-US" sz="3200" dirty="0"/>
              <a:t>Word Clouds</a:t>
            </a:r>
          </a:p>
        </p:txBody>
      </p:sp>
    </p:spTree>
    <p:extLst>
      <p:ext uri="{BB962C8B-B14F-4D97-AF65-F5344CB8AC3E}">
        <p14:creationId xmlns:p14="http://schemas.microsoft.com/office/powerpoint/2010/main" val="30994405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A4282E2-87BC-9349-A081-1071C83AA9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117" y="692925"/>
            <a:ext cx="10853482" cy="5704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3510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BC854E1-830F-FB4A-A716-421786A2C6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6933" y="1503287"/>
            <a:ext cx="2880360" cy="2286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7B811E0-7EFB-C549-B793-1053DE3906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573" y="4189300"/>
            <a:ext cx="2880360" cy="2286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E832FE7-21B9-CF42-AD94-1EC11878C4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6933" y="4235262"/>
            <a:ext cx="2880360" cy="2286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A2FFDE8-F13E-7F45-848E-68CCCE13A4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7293" y="1503287"/>
            <a:ext cx="2880360" cy="2286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AA212FF-2BE4-A44A-A739-82A42B3631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07293" y="4235262"/>
            <a:ext cx="2880360" cy="2286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CB849F8-1ED5-E24D-9941-698E655673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87653" y="1503287"/>
            <a:ext cx="2880360" cy="2286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D19F1B1-89D5-8146-9FB2-EB7FBF30F45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39088" y="4235262"/>
            <a:ext cx="2828925" cy="2286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FD8CD3B-6E97-8140-AD17-111E00A5DD1D}"/>
              </a:ext>
            </a:extLst>
          </p:cNvPr>
          <p:cNvSpPr txBox="1"/>
          <p:nvPr/>
        </p:nvSpPr>
        <p:spPr>
          <a:xfrm>
            <a:off x="542925" y="826226"/>
            <a:ext cx="28039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Subtopic trends</a:t>
            </a:r>
          </a:p>
        </p:txBody>
      </p:sp>
    </p:spTree>
    <p:extLst>
      <p:ext uri="{BB962C8B-B14F-4D97-AF65-F5344CB8AC3E}">
        <p14:creationId xmlns:p14="http://schemas.microsoft.com/office/powerpoint/2010/main" val="33531127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0487F4-BEDF-C248-BA71-C147CA1EAB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D6A9E5-C356-F744-9D3E-939113F51E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Analyzed the text in both chapter-level documents and page-level documents</a:t>
            </a:r>
          </a:p>
          <a:p>
            <a:r>
              <a:rPr lang="en-US" dirty="0"/>
              <a:t>Did </a:t>
            </a:r>
            <a:r>
              <a:rPr lang="en-US" dirty="0" err="1"/>
              <a:t>kMeans</a:t>
            </a:r>
            <a:r>
              <a:rPr lang="en-US" dirty="0"/>
              <a:t> clustering, NMF, and LDA topic modeling</a:t>
            </a:r>
          </a:p>
          <a:p>
            <a:r>
              <a:rPr lang="en-US" dirty="0"/>
              <a:t>NMF performed the best without much tuning so the results I will show are for that</a:t>
            </a:r>
          </a:p>
        </p:txBody>
      </p:sp>
    </p:spTree>
    <p:extLst>
      <p:ext uri="{BB962C8B-B14F-4D97-AF65-F5344CB8AC3E}">
        <p14:creationId xmlns:p14="http://schemas.microsoft.com/office/powerpoint/2010/main" val="31293770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C95E7D-09D5-E84A-8C17-7ECD16561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Kaladin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5214B9-6A69-CD4D-84C0-FCA258DBDD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4412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739DB18-9B0F-0B4D-B78B-DA737DEB12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9712" y="-691571"/>
            <a:ext cx="5120640" cy="38404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9D8FB7-E6E6-3E4A-88A4-FFB39BEE92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712" y="1471537"/>
            <a:ext cx="5120640" cy="38404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6BECB32-B21C-9342-918D-F1A46D10FD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9712" y="3621788"/>
            <a:ext cx="5120640" cy="38404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BD51412-47C2-CB4F-B430-341982DD99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1663" y="-691571"/>
            <a:ext cx="5120640" cy="38404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F013505-3A50-D741-BBAA-809DC468DE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31663" y="1471537"/>
            <a:ext cx="5120640" cy="384048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3838DF7-97B5-2B43-839F-E6FD41A9FD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31663" y="3621788"/>
            <a:ext cx="5120640" cy="384048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B862B42-A466-E04C-A9E4-0696EB0B2763}"/>
              </a:ext>
            </a:extLst>
          </p:cNvPr>
          <p:cNvSpPr txBox="1"/>
          <p:nvPr/>
        </p:nvSpPr>
        <p:spPr>
          <a:xfrm>
            <a:off x="300038" y="595047"/>
            <a:ext cx="20002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Chapter Word Clouds</a:t>
            </a:r>
          </a:p>
        </p:txBody>
      </p:sp>
    </p:spTree>
    <p:extLst>
      <p:ext uri="{BB962C8B-B14F-4D97-AF65-F5344CB8AC3E}">
        <p14:creationId xmlns:p14="http://schemas.microsoft.com/office/powerpoint/2010/main" val="4234856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5C8F540-3D78-674F-ADDE-61F320DBDE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7036" y="-426574"/>
            <a:ext cx="5120640" cy="38404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8EFDFFA-5F7B-9D48-BD5F-CEC01FD3A2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3162" y="1856605"/>
            <a:ext cx="5120640" cy="38404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3ABA3F0-4F74-3148-A9FA-F081345809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3803" y="-433004"/>
            <a:ext cx="5120640" cy="38404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83168CF-6D56-2D4A-A52B-99E06A9796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33803" y="1850175"/>
            <a:ext cx="5120640" cy="38404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006C995-4C28-EF4E-91E1-E68FADE671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73483" y="3914663"/>
            <a:ext cx="5120640" cy="384048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E8F068E-003D-2146-B4E5-19B2A4134F3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612075" y="3914663"/>
            <a:ext cx="5120640" cy="384048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E838C56-E055-284F-BF73-7214916875C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59040" y="3914663"/>
            <a:ext cx="5120640" cy="384048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1A0C5E5-6AA0-0C42-9C9B-310D01B3BA2A}"/>
              </a:ext>
            </a:extLst>
          </p:cNvPr>
          <p:cNvSpPr txBox="1"/>
          <p:nvPr/>
        </p:nvSpPr>
        <p:spPr>
          <a:xfrm>
            <a:off x="185738" y="744657"/>
            <a:ext cx="20002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Page</a:t>
            </a:r>
          </a:p>
          <a:p>
            <a:r>
              <a:rPr lang="en-US" sz="3200" dirty="0"/>
              <a:t>Word Clouds</a:t>
            </a:r>
          </a:p>
        </p:txBody>
      </p:sp>
    </p:spTree>
    <p:extLst>
      <p:ext uri="{BB962C8B-B14F-4D97-AF65-F5344CB8AC3E}">
        <p14:creationId xmlns:p14="http://schemas.microsoft.com/office/powerpoint/2010/main" val="16283930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1537040-3925-DA4B-9D69-FCC7B5403A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105" y="657187"/>
            <a:ext cx="10853482" cy="5704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6131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F31C90-E6C1-BF48-825D-8546B3D408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523" y="1603337"/>
            <a:ext cx="2828925" cy="2286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349D8C0-739F-0145-B822-7E5B7BF6D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4448" y="1603337"/>
            <a:ext cx="2880360" cy="2286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44E65F7-FE04-8241-8344-2F1C2081AC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4808" y="1603337"/>
            <a:ext cx="2880360" cy="2286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E6384F4-3D64-F340-A2A1-ACD48AEDE9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9446" y="4203587"/>
            <a:ext cx="2880360" cy="2286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83328FF-983D-934C-9690-6DF141E8BD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49806" y="4203587"/>
            <a:ext cx="2880360" cy="2286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7B5F298-1416-0A48-A681-BEC6DAAB2E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30166" y="4203587"/>
            <a:ext cx="2880360" cy="2286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B4BE9DA-0FCE-B34E-8946-D3A2BFBB32C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10526" y="4203587"/>
            <a:ext cx="2828925" cy="2286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5C5527F-4096-5A4F-8469-8A9D09CB44F3}"/>
              </a:ext>
            </a:extLst>
          </p:cNvPr>
          <p:cNvSpPr txBox="1"/>
          <p:nvPr/>
        </p:nvSpPr>
        <p:spPr>
          <a:xfrm>
            <a:off x="542925" y="826226"/>
            <a:ext cx="28039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Subtopic trends</a:t>
            </a:r>
          </a:p>
        </p:txBody>
      </p:sp>
    </p:spTree>
    <p:extLst>
      <p:ext uri="{BB962C8B-B14F-4D97-AF65-F5344CB8AC3E}">
        <p14:creationId xmlns:p14="http://schemas.microsoft.com/office/powerpoint/2010/main" val="25930106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4EDEC0-1C83-074E-869D-E0FA1AC003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Navani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F6F3D0-9438-0B44-A1B5-C4213D79C5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4451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02DA858-1F01-2D4E-A79F-D1738F060C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6457" y="1470090"/>
            <a:ext cx="5120640" cy="38404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3E107AB-E0A9-9943-B6CD-89680897DF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400" y="3643238"/>
            <a:ext cx="5120640" cy="38404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86ED026-0834-DE46-BE0C-AB070D4C84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7474" y="-723023"/>
            <a:ext cx="5120640" cy="38404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AE1EDEA-2D71-C742-AD1A-FAED02213D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9417" y="1450125"/>
            <a:ext cx="5120640" cy="38404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3034C35-8EB5-CB4C-A3D8-113AA2651D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71360" y="3643238"/>
            <a:ext cx="5120640" cy="384048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C5492D5-0607-DE4B-8A15-8A0D164FE2A8}"/>
              </a:ext>
            </a:extLst>
          </p:cNvPr>
          <p:cNvSpPr txBox="1"/>
          <p:nvPr/>
        </p:nvSpPr>
        <p:spPr>
          <a:xfrm>
            <a:off x="300038" y="595047"/>
            <a:ext cx="20002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Chapter Word Clouds</a:t>
            </a:r>
          </a:p>
        </p:txBody>
      </p:sp>
    </p:spTree>
    <p:extLst>
      <p:ext uri="{BB962C8B-B14F-4D97-AF65-F5344CB8AC3E}">
        <p14:creationId xmlns:p14="http://schemas.microsoft.com/office/powerpoint/2010/main" val="146510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DC7D3D0-CFE1-0F4D-92FD-4A63C8524F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399" y="-382980"/>
            <a:ext cx="5120640" cy="38404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1973483-FF8A-5543-941B-6DC57071D5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5239" y="1798816"/>
            <a:ext cx="5120640" cy="38404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80B1589-AD55-A940-B681-79CF400BD0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9560" y="-391477"/>
            <a:ext cx="5120640" cy="38404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45ABABA-CC10-4E48-AE71-4FC30407D0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8720" y="1807313"/>
            <a:ext cx="5120640" cy="38404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B85A46A-DBD8-2841-ABC6-1ACF2B09DA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39402" y="3934759"/>
            <a:ext cx="5120640" cy="384048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5ACDF3A-61E7-444E-B9BF-1005D24E4A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640650" y="3934759"/>
            <a:ext cx="5120640" cy="384048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4E2F7F7-BCEA-4B4E-8F1E-406FD057AA3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19454" y="3934759"/>
            <a:ext cx="5120640" cy="384048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B342BCB-0DC6-6B4A-ADC8-EBE6F0C1C5E9}"/>
              </a:ext>
            </a:extLst>
          </p:cNvPr>
          <p:cNvSpPr txBox="1"/>
          <p:nvPr/>
        </p:nvSpPr>
        <p:spPr>
          <a:xfrm>
            <a:off x="185738" y="744657"/>
            <a:ext cx="20002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Page</a:t>
            </a:r>
          </a:p>
          <a:p>
            <a:r>
              <a:rPr lang="en-US" sz="3200" dirty="0"/>
              <a:t>Word Clouds</a:t>
            </a:r>
          </a:p>
        </p:txBody>
      </p:sp>
    </p:spTree>
    <p:extLst>
      <p:ext uri="{BB962C8B-B14F-4D97-AF65-F5344CB8AC3E}">
        <p14:creationId xmlns:p14="http://schemas.microsoft.com/office/powerpoint/2010/main" val="312696546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95588EF-C46B-F74F-8AF0-8D36BFC7DE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105" y="807187"/>
            <a:ext cx="10853482" cy="5704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83903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E449213-58D2-2947-BAB4-1D8C919C95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634" y="4178113"/>
            <a:ext cx="2880360" cy="2286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2A9DACC-37BE-BD4F-AA2B-C52EA633EA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4750" y="1498045"/>
            <a:ext cx="2880360" cy="2286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9299BD1-9964-9F46-8042-E8EDD4FECB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6186" y="4178113"/>
            <a:ext cx="2828925" cy="2286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DC159F1-F6CE-F845-ACEE-B841C62328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1212" y="1489000"/>
            <a:ext cx="2828925" cy="2286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0CFF22A-E9AE-0A43-BF0A-14290B2197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15495" y="4178113"/>
            <a:ext cx="2880360" cy="2286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AA0CE33-D88F-B149-B5A3-27471013AD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96239" y="1489000"/>
            <a:ext cx="2828925" cy="2286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DF1B350-1B87-5C4E-85AB-8771BECADFB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96239" y="4117863"/>
            <a:ext cx="2828925" cy="2286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695DEA7-9FBD-E349-9337-567B898D0EB7}"/>
              </a:ext>
            </a:extLst>
          </p:cNvPr>
          <p:cNvSpPr txBox="1"/>
          <p:nvPr/>
        </p:nvSpPr>
        <p:spPr>
          <a:xfrm>
            <a:off x="542925" y="826226"/>
            <a:ext cx="28039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Subtopic trends</a:t>
            </a:r>
          </a:p>
        </p:txBody>
      </p:sp>
    </p:spTree>
    <p:extLst>
      <p:ext uri="{BB962C8B-B14F-4D97-AF65-F5344CB8AC3E}">
        <p14:creationId xmlns:p14="http://schemas.microsoft.com/office/powerpoint/2010/main" val="17744755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D4796DF-64B9-2A48-A112-6D2D02ECEF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3414" y="843856"/>
            <a:ext cx="7142558" cy="535691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9A125BB-706E-DF45-9858-9252A41C880F}"/>
              </a:ext>
            </a:extLst>
          </p:cNvPr>
          <p:cNvSpPr txBox="1"/>
          <p:nvPr/>
        </p:nvSpPr>
        <p:spPr>
          <a:xfrm>
            <a:off x="324143" y="1752600"/>
            <a:ext cx="3804943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Main topics came out to be the main characters themselves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Names were the top weighted word in each topic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I tuned the number of topics to 7</a:t>
            </a:r>
          </a:p>
        </p:txBody>
      </p:sp>
    </p:spTree>
    <p:extLst>
      <p:ext uri="{BB962C8B-B14F-4D97-AF65-F5344CB8AC3E}">
        <p14:creationId xmlns:p14="http://schemas.microsoft.com/office/powerpoint/2010/main" val="418317161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4AB58-EEA6-8047-BCF4-E3BDD567B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Szeth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A345B4-4335-0D44-9388-3B5D660E6C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26043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7D8A12A-F4B1-874B-92C9-6ABF28512A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3791" y="199988"/>
            <a:ext cx="5120640" cy="38404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BC2DF44-D887-F54C-A0B3-9523DD086B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3791" y="3056040"/>
            <a:ext cx="5120640" cy="38404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B8AAE5E-7F69-6746-B6F0-AF72274E55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1675" y="199988"/>
            <a:ext cx="5120640" cy="38404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17CADB9-109C-4544-99EA-8EDAFBCA07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1675" y="3056040"/>
            <a:ext cx="5120640" cy="384048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A1C99AF-5372-1E40-BBD4-875439AD9AEF}"/>
              </a:ext>
            </a:extLst>
          </p:cNvPr>
          <p:cNvSpPr txBox="1"/>
          <p:nvPr/>
        </p:nvSpPr>
        <p:spPr>
          <a:xfrm>
            <a:off x="300038" y="595047"/>
            <a:ext cx="20002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Chapter Word Clouds</a:t>
            </a:r>
          </a:p>
        </p:txBody>
      </p:sp>
    </p:spTree>
    <p:extLst>
      <p:ext uri="{BB962C8B-B14F-4D97-AF65-F5344CB8AC3E}">
        <p14:creationId xmlns:p14="http://schemas.microsoft.com/office/powerpoint/2010/main" val="393888143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D68A8916-2ECC-1B48-95A9-5FCD7A0DAC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3742" y="-612971"/>
            <a:ext cx="5120640" cy="384048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A8B87B0-8BBD-4941-8AFD-8E668D13A3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1087" y="1782969"/>
            <a:ext cx="5120640" cy="384048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5151DEA-DD83-0848-8E2D-15B1C2D14C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4919" y="-625143"/>
            <a:ext cx="5120640" cy="384048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D006D6D-7517-744C-A054-3DA36AE427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22264" y="1807313"/>
            <a:ext cx="5120640" cy="384048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A02752F-F3C7-D648-885D-C1B4516896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60797" y="3928950"/>
            <a:ext cx="5120640" cy="384048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833E6563-BCD3-6C4F-B964-5C2B5BABA3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597787" y="3928950"/>
            <a:ext cx="5120640" cy="384048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F67A6478-C9F5-B340-84FC-FBDF89168DF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59040" y="3928950"/>
            <a:ext cx="5120640" cy="384048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DB2F4FC-3A92-9742-AEEE-B72B35FDCFDD}"/>
              </a:ext>
            </a:extLst>
          </p:cNvPr>
          <p:cNvSpPr txBox="1"/>
          <p:nvPr/>
        </p:nvSpPr>
        <p:spPr>
          <a:xfrm>
            <a:off x="185738" y="744657"/>
            <a:ext cx="20002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Page</a:t>
            </a:r>
          </a:p>
          <a:p>
            <a:r>
              <a:rPr lang="en-US" sz="3200" dirty="0"/>
              <a:t>Word Clouds</a:t>
            </a:r>
          </a:p>
        </p:txBody>
      </p:sp>
    </p:spTree>
    <p:extLst>
      <p:ext uri="{BB962C8B-B14F-4D97-AF65-F5344CB8AC3E}">
        <p14:creationId xmlns:p14="http://schemas.microsoft.com/office/powerpoint/2010/main" val="191394174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4DCC2F3-79B2-B948-8EB5-28A9894AC8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630" y="764287"/>
            <a:ext cx="10853482" cy="5704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29694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E2C7847-9239-634E-BF29-0EDAA2BD3E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2675" y="1240870"/>
            <a:ext cx="2828925" cy="2286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A84DA70-E026-A747-92A1-ABD21C10FF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8741" y="1240870"/>
            <a:ext cx="2880360" cy="2286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E5D4550-76BB-0943-9F35-9FFC1EC84E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13383" y="1240870"/>
            <a:ext cx="2880360" cy="2286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64337A3-FBA6-CA4E-BDAA-F7F38A605A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5509" y="3925000"/>
            <a:ext cx="2828925" cy="2286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2BE1AF1-ED94-6649-BF15-CB222825A1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95600" y="3931700"/>
            <a:ext cx="2880360" cy="2286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32AA0AB-CC04-F841-ABEB-81A8F10BA8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58741" y="3925000"/>
            <a:ext cx="2880360" cy="2286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52AA46C-2CB0-9741-ADC6-1B9AD84347E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39101" y="3925000"/>
            <a:ext cx="2828925" cy="2286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E206E55-D42B-9D47-83B5-B845A4A2A09E}"/>
              </a:ext>
            </a:extLst>
          </p:cNvPr>
          <p:cNvSpPr txBox="1"/>
          <p:nvPr/>
        </p:nvSpPr>
        <p:spPr>
          <a:xfrm>
            <a:off x="542925" y="826226"/>
            <a:ext cx="28039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Subtopic trends</a:t>
            </a:r>
          </a:p>
        </p:txBody>
      </p:sp>
    </p:spTree>
    <p:extLst>
      <p:ext uri="{BB962C8B-B14F-4D97-AF65-F5344CB8AC3E}">
        <p14:creationId xmlns:p14="http://schemas.microsoft.com/office/powerpoint/2010/main" val="276995881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02AE77-5B82-B949-B3D5-C9C6D5945D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Venli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6DCC05-0F40-334F-B137-5A3071A2AC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33827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32AEC902-E1D1-884D-B6F3-356C0496C7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5013" y="-726219"/>
            <a:ext cx="5120640" cy="384048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E9F6DF9-C6BA-1447-8459-9BBE04498A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5013" y="1479424"/>
            <a:ext cx="5120640" cy="384048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05EB203-660F-6445-860D-EA79A981C9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5013" y="3650605"/>
            <a:ext cx="5120640" cy="384048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67051A9-1859-5249-AD86-F74975A080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3202" y="-726219"/>
            <a:ext cx="5120640" cy="384048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806F8AC-52B4-EB4A-BECA-FBEE3136BE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13202" y="1402242"/>
            <a:ext cx="5120640" cy="384048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50416EE-8FA6-F448-A23D-C4FDB567A45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13202" y="3607500"/>
            <a:ext cx="5120640" cy="38404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337FABB-D8B3-C84A-BC38-6E0224A1A28B}"/>
              </a:ext>
            </a:extLst>
          </p:cNvPr>
          <p:cNvSpPr txBox="1"/>
          <p:nvPr/>
        </p:nvSpPr>
        <p:spPr>
          <a:xfrm>
            <a:off x="300038" y="595047"/>
            <a:ext cx="20002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Chapter Word Clouds</a:t>
            </a:r>
          </a:p>
        </p:txBody>
      </p:sp>
    </p:spTree>
    <p:extLst>
      <p:ext uri="{BB962C8B-B14F-4D97-AF65-F5344CB8AC3E}">
        <p14:creationId xmlns:p14="http://schemas.microsoft.com/office/powerpoint/2010/main" val="156967061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3B30C72-A0EC-7F4F-AFD9-92212F4679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2757" y="-386561"/>
            <a:ext cx="5120640" cy="38404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87BF348-6534-2043-B72E-9626D7F945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3950" y="1761278"/>
            <a:ext cx="5120640" cy="38404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B327D73-BD2B-BE4C-AF0F-873BC1644B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0213" y="-413002"/>
            <a:ext cx="5120640" cy="38404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5E4626A-385D-B042-BDC4-018B8A39CA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0213" y="1750163"/>
            <a:ext cx="5120640" cy="38404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2F509AE-B829-8A40-91AB-8F9B86539F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61385" y="3891098"/>
            <a:ext cx="5120640" cy="384048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4D9CAD8-AC83-204F-9EC3-8AB354365BE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636270" y="3943980"/>
            <a:ext cx="5120640" cy="384048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51D19B7-90D5-3541-8B12-B1E4C882699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59040" y="3913328"/>
            <a:ext cx="5120640" cy="384048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AD579C7-867D-5748-92D5-77E2A54024E0}"/>
              </a:ext>
            </a:extLst>
          </p:cNvPr>
          <p:cNvSpPr txBox="1"/>
          <p:nvPr/>
        </p:nvSpPr>
        <p:spPr>
          <a:xfrm>
            <a:off x="185738" y="744657"/>
            <a:ext cx="20002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Page</a:t>
            </a:r>
          </a:p>
          <a:p>
            <a:r>
              <a:rPr lang="en-US" sz="3200" dirty="0"/>
              <a:t>Word Clouds</a:t>
            </a:r>
          </a:p>
        </p:txBody>
      </p:sp>
    </p:spTree>
    <p:extLst>
      <p:ext uri="{BB962C8B-B14F-4D97-AF65-F5344CB8AC3E}">
        <p14:creationId xmlns:p14="http://schemas.microsoft.com/office/powerpoint/2010/main" val="412315212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E3BCD07-639D-A045-9147-479A89C3A3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030" y="685687"/>
            <a:ext cx="10853482" cy="5704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1351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352010-A06E-C141-8B7A-8579EC62EB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5555" y="1039000"/>
            <a:ext cx="2828925" cy="2286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0CF0ED1-7C29-FA42-9007-AAE05DF3C1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4480" y="1039000"/>
            <a:ext cx="2828925" cy="2286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4B7BC37-CB73-BF44-A86A-052FC9F8F9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93405" y="1039000"/>
            <a:ext cx="2828925" cy="2286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05EB604-3EBB-B14F-BD7D-869EF33F4B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044" y="3925000"/>
            <a:ext cx="2828925" cy="2286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2F92F0A-1DD6-4449-A5FC-08DC02DD38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08893" y="3925000"/>
            <a:ext cx="2880360" cy="2286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1014D85-4952-934B-A846-93B461CFBF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91177" y="3925000"/>
            <a:ext cx="2880360" cy="2286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D828B2D-2446-BD4B-82DD-571D37B2A2E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67688" y="3925000"/>
            <a:ext cx="2880360" cy="22860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37408E8-B46F-9A48-BD00-7C55259AFEB3}"/>
              </a:ext>
            </a:extLst>
          </p:cNvPr>
          <p:cNvSpPr txBox="1"/>
          <p:nvPr/>
        </p:nvSpPr>
        <p:spPr>
          <a:xfrm>
            <a:off x="542925" y="826226"/>
            <a:ext cx="28039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Subtopic trends</a:t>
            </a:r>
          </a:p>
        </p:txBody>
      </p:sp>
    </p:spTree>
    <p:extLst>
      <p:ext uri="{BB962C8B-B14F-4D97-AF65-F5344CB8AC3E}">
        <p14:creationId xmlns:p14="http://schemas.microsoft.com/office/powerpoint/2010/main" val="2970907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C660911-9223-B042-A6AF-6382000899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1547" y="142875"/>
            <a:ext cx="4460618" cy="33454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B6A0296-3E53-B245-88EF-E8718052FB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3521" y="142875"/>
            <a:ext cx="4460618" cy="33454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D251475-1300-C146-8322-16CDC0BE7F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3594" y="3362424"/>
            <a:ext cx="4460618" cy="33454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70D9E06-2E29-C847-B25F-E805451827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3521" y="3362424"/>
            <a:ext cx="4460618" cy="334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6008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817D77-192B-B54A-8DE6-6FDE8226C0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Sentiment Trends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66A15E-6DE3-4843-A38A-77512A2152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Ultimately didn’t work very well, apparent structure in the plots doesn’t really correlate to what’s happening in the book</a:t>
            </a:r>
          </a:p>
          <a:p>
            <a:pPr lvl="1"/>
            <a:r>
              <a:rPr lang="en-US" dirty="0"/>
              <a:t>Occasionally it does but sometimes it’s just flat out wrong</a:t>
            </a:r>
          </a:p>
        </p:txBody>
      </p:sp>
    </p:spTree>
    <p:extLst>
      <p:ext uri="{BB962C8B-B14F-4D97-AF65-F5344CB8AC3E}">
        <p14:creationId xmlns:p14="http://schemas.microsoft.com/office/powerpoint/2010/main" val="170637460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0C0946-2A34-7744-8D7D-484ACF53E2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4000" y="889000"/>
            <a:ext cx="66040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36783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2C08674-D244-5E47-886D-D7A9BFAB8C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8750" y="1039000"/>
            <a:ext cx="67945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23697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654753C-F363-2B4D-88D9-181FBCB24C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5363" y="946113"/>
            <a:ext cx="66040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07715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C2E4AE6-5FE3-6C4B-B80B-4AA5FC0BB5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2475" y="996100"/>
            <a:ext cx="66040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84299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2A593A4-5BFC-8B4B-8AAB-F21F509E90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3875" y="988938"/>
            <a:ext cx="66040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61690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F050B50-4560-4A40-8160-A67EA9D9C0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2425" y="1024638"/>
            <a:ext cx="66040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8873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52B827C-BA93-974D-8276-455C8FEAB7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3838" y="960325"/>
            <a:ext cx="66040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1467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456B280-AD90-884B-B36E-56B8145D5C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488" y="1284887"/>
            <a:ext cx="5436332" cy="455571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DF684CE-EFAB-604B-957D-F122330F1D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9213" y="1249662"/>
            <a:ext cx="5436333" cy="459094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3C58B9B-9512-F142-890D-CFDF2AC3EE52}"/>
              </a:ext>
            </a:extLst>
          </p:cNvPr>
          <p:cNvSpPr txBox="1"/>
          <p:nvPr/>
        </p:nvSpPr>
        <p:spPr>
          <a:xfrm>
            <a:off x="8358188" y="5972175"/>
            <a:ext cx="11519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By Page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1F8113-E3C6-C943-9E7A-3200C5515C20}"/>
              </a:ext>
            </a:extLst>
          </p:cNvPr>
          <p:cNvSpPr txBox="1"/>
          <p:nvPr/>
        </p:nvSpPr>
        <p:spPr>
          <a:xfrm>
            <a:off x="1891425" y="5989788"/>
            <a:ext cx="15507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By Chapter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971482-6AB3-954E-A91E-06B1B371B54F}"/>
              </a:ext>
            </a:extLst>
          </p:cNvPr>
          <p:cNvSpPr txBox="1"/>
          <p:nvPr/>
        </p:nvSpPr>
        <p:spPr>
          <a:xfrm>
            <a:off x="418538" y="390240"/>
            <a:ext cx="90671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Made </a:t>
            </a:r>
            <a:r>
              <a:rPr lang="en-US" sz="2800" dirty="0" err="1"/>
              <a:t>tSNE</a:t>
            </a:r>
            <a:r>
              <a:rPr lang="en-US" sz="2800" dirty="0"/>
              <a:t> plots from NMF topic vectors for each document:</a:t>
            </a:r>
          </a:p>
        </p:txBody>
      </p:sp>
    </p:spTree>
    <p:extLst>
      <p:ext uri="{BB962C8B-B14F-4D97-AF65-F5344CB8AC3E}">
        <p14:creationId xmlns:p14="http://schemas.microsoft.com/office/powerpoint/2010/main" val="17217532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BAE78-F6A5-DF47-B0AB-D31D787EC1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 modeling for characters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B0D420-2357-FF4E-A0A4-EB2BC7D774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 then took each specific character, and did more topic modeling on the chapters/pages labeled for that character</a:t>
            </a:r>
          </a:p>
          <a:p>
            <a:r>
              <a:rPr lang="en-US" dirty="0"/>
              <a:t>This time I added character names to the stop words in order to find more thematic topics</a:t>
            </a:r>
          </a:p>
          <a:p>
            <a:r>
              <a:rPr lang="en-US" dirty="0"/>
              <a:t>Just going to show results for one character, rest of the plots can be found in the appendix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60652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C24DBCE-6C94-9B45-86C1-6754E13F46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0902" y="1659094"/>
            <a:ext cx="5191097" cy="38933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F43E8D5-61C8-3545-9472-A467BE2FE9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2819" y="-541430"/>
            <a:ext cx="5191097" cy="38933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B41865B-2B54-C043-94CF-A4B0879AEF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2820" y="1659094"/>
            <a:ext cx="5191097" cy="389332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B40090B-6A6A-FC4B-B1B6-D1F5438F53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00903" y="-541429"/>
            <a:ext cx="5191097" cy="389332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24F43CA-9EBB-7A4C-A6D9-9A4FC286FD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32821" y="3859617"/>
            <a:ext cx="5191097" cy="389332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83C1830-E472-D848-88B1-5EFF6C8E8CE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00902" y="3859617"/>
            <a:ext cx="5191097" cy="389332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2078088-FC11-8B49-A00E-29EADBC3A422}"/>
              </a:ext>
            </a:extLst>
          </p:cNvPr>
          <p:cNvSpPr txBox="1"/>
          <p:nvPr/>
        </p:nvSpPr>
        <p:spPr>
          <a:xfrm>
            <a:off x="209141" y="2036095"/>
            <a:ext cx="307181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Sub-topic word clouds for chapter-level documents for </a:t>
            </a:r>
            <a:r>
              <a:rPr lang="en-US" sz="2800" b="1" dirty="0" err="1"/>
              <a:t>Shallan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6114703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864BDDE-D59F-114B-A873-3884D8DB83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6039" y="3576708"/>
            <a:ext cx="5120640" cy="38404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ED8263A-C9CE-1041-809C-1769FDA7D9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7494" y="3576708"/>
            <a:ext cx="5120640" cy="38404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30E8F64-7EFC-A940-B314-C8A32A83A1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4925" y="-99195"/>
            <a:ext cx="6536998" cy="490274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CB0F837-538E-1A46-BB54-9EB73C3F5A51}"/>
              </a:ext>
            </a:extLst>
          </p:cNvPr>
          <p:cNvSpPr txBox="1"/>
          <p:nvPr/>
        </p:nvSpPr>
        <p:spPr>
          <a:xfrm>
            <a:off x="915743" y="1013352"/>
            <a:ext cx="419918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Sub-topic word clouds for page-level documents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Got some of the same topics, but also some new ones which are less plot-related</a:t>
            </a:r>
          </a:p>
        </p:txBody>
      </p:sp>
    </p:spTree>
    <p:extLst>
      <p:ext uri="{BB962C8B-B14F-4D97-AF65-F5344CB8AC3E}">
        <p14:creationId xmlns:p14="http://schemas.microsoft.com/office/powerpoint/2010/main" val="35060323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1676</TotalTime>
  <Words>440</Words>
  <Application>Microsoft Macintosh PowerPoint</Application>
  <PresentationFormat>Widescreen</PresentationFormat>
  <Paragraphs>79</Paragraphs>
  <Slides>57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1" baseType="lpstr">
      <vt:lpstr>Arial</vt:lpstr>
      <vt:lpstr>Calibri</vt:lpstr>
      <vt:lpstr>Calibri Light</vt:lpstr>
      <vt:lpstr>Office Theme</vt:lpstr>
      <vt:lpstr>NLP on  “The Stormlight Archive”</vt:lpstr>
      <vt:lpstr>PowerPoint Presentation</vt:lpstr>
      <vt:lpstr>Processing</vt:lpstr>
      <vt:lpstr>PowerPoint Presentation</vt:lpstr>
      <vt:lpstr>PowerPoint Presentation</vt:lpstr>
      <vt:lpstr>PowerPoint Presentation</vt:lpstr>
      <vt:lpstr>Topic modeling for characters</vt:lpstr>
      <vt:lpstr>PowerPoint Presentation</vt:lpstr>
      <vt:lpstr>PowerPoint Presentation</vt:lpstr>
      <vt:lpstr>PowerPoint Presentation</vt:lpstr>
      <vt:lpstr>Future work</vt:lpstr>
      <vt:lpstr>Appendix</vt:lpstr>
      <vt:lpstr>PowerPoint Presentation</vt:lpstr>
      <vt:lpstr>PowerPoint Presentation</vt:lpstr>
      <vt:lpstr>PowerPoint Presentation</vt:lpstr>
      <vt:lpstr>PowerPoint Presentation</vt:lpstr>
      <vt:lpstr>Shallan</vt:lpstr>
      <vt:lpstr>PowerPoint Presentation</vt:lpstr>
      <vt:lpstr>PowerPoint Presentation</vt:lpstr>
      <vt:lpstr>Adolin</vt:lpstr>
      <vt:lpstr>PowerPoint Presentation</vt:lpstr>
      <vt:lpstr>PowerPoint Presentation</vt:lpstr>
      <vt:lpstr>PowerPoint Presentation</vt:lpstr>
      <vt:lpstr>PowerPoint Presentation</vt:lpstr>
      <vt:lpstr>Dalinar</vt:lpstr>
      <vt:lpstr>PowerPoint Presentation</vt:lpstr>
      <vt:lpstr>PowerPoint Presentation</vt:lpstr>
      <vt:lpstr>PowerPoint Presentation</vt:lpstr>
      <vt:lpstr>PowerPoint Presentation</vt:lpstr>
      <vt:lpstr>Kaladin</vt:lpstr>
      <vt:lpstr>PowerPoint Presentation</vt:lpstr>
      <vt:lpstr>PowerPoint Presentation</vt:lpstr>
      <vt:lpstr>PowerPoint Presentation</vt:lpstr>
      <vt:lpstr>PowerPoint Presentation</vt:lpstr>
      <vt:lpstr>Navani</vt:lpstr>
      <vt:lpstr>PowerPoint Presentation</vt:lpstr>
      <vt:lpstr>PowerPoint Presentation</vt:lpstr>
      <vt:lpstr>PowerPoint Presentation</vt:lpstr>
      <vt:lpstr>PowerPoint Presentation</vt:lpstr>
      <vt:lpstr>Szeth</vt:lpstr>
      <vt:lpstr>PowerPoint Presentation</vt:lpstr>
      <vt:lpstr>PowerPoint Presentation</vt:lpstr>
      <vt:lpstr>PowerPoint Presentation</vt:lpstr>
      <vt:lpstr>PowerPoint Presentation</vt:lpstr>
      <vt:lpstr>Venli</vt:lpstr>
      <vt:lpstr>PowerPoint Presentation</vt:lpstr>
      <vt:lpstr>PowerPoint Presentation</vt:lpstr>
      <vt:lpstr>PowerPoint Presentation</vt:lpstr>
      <vt:lpstr>PowerPoint Presentation</vt:lpstr>
      <vt:lpstr>Sentiment Trends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NLP on “The Stormlight Archive”</dc:title>
  <dc:creator>Microsoft Office User</dc:creator>
  <cp:lastModifiedBy>Microsoft Office User</cp:lastModifiedBy>
  <cp:revision>39</cp:revision>
  <cp:lastPrinted>2021-02-26T02:38:48Z</cp:lastPrinted>
  <dcterms:created xsi:type="dcterms:W3CDTF">2021-02-24T23:15:38Z</dcterms:created>
  <dcterms:modified xsi:type="dcterms:W3CDTF">2021-02-26T03:12:16Z</dcterms:modified>
</cp:coreProperties>
</file>